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256" r:id="rId3"/>
    <p:sldId id="341" r:id="rId4"/>
    <p:sldId id="342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462" r:id="rId13"/>
    <p:sldId id="366" r:id="rId14"/>
    <p:sldId id="260" r:id="rId15"/>
    <p:sldId id="717" r:id="rId1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99"/>
    <a:srgbClr val="4D4D4D"/>
    <a:srgbClr val="3333FF"/>
    <a:srgbClr val="3366CC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47" autoAdjust="0"/>
  </p:normalViewPr>
  <p:slideViewPr>
    <p:cSldViewPr showGuides="1">
      <p:cViewPr varScale="1">
        <p:scale>
          <a:sx n="100" d="100"/>
          <a:sy n="100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070E81E-FF33-40A1-9A06-00782FB8014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313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20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5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0E48070-F3B9-4FD7-AB8E-B58084AA13F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3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3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0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6C36D-B5DE-4E22-AB95-000379DFD8B7}" type="slidenum">
              <a:rPr lang="de-CH" smtClean="0"/>
              <a:pPr eaLnBrk="1" hangingPunct="1"/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hteck 17408">
            <a:extLst>
              <a:ext uri="{FF2B5EF4-FFF2-40B4-BE49-F238E27FC236}">
                <a16:creationId xmlns:a16="http://schemas.microsoft.com/office/drawing/2014/main" id="{7DAB63BA-5DD0-4BC7-A8B5-9F161D0264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7043" name="Rechteck 17409">
            <a:extLst>
              <a:ext uri="{FF2B5EF4-FFF2-40B4-BE49-F238E27FC236}">
                <a16:creationId xmlns:a16="http://schemas.microsoft.com/office/drawing/2014/main" id="{230F3DDE-0CCE-4623-8B56-BA23A2228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87044" name="Form 3">
            <a:extLst>
              <a:ext uri="{FF2B5EF4-FFF2-40B4-BE49-F238E27FC236}">
                <a16:creationId xmlns:a16="http://schemas.microsoft.com/office/drawing/2014/main" id="{B4957FD9-F871-4295-8603-98C43A0C0559}"/>
              </a:ext>
            </a:extLst>
          </p:cNvPr>
          <p:cNvSpPr txBox="1">
            <a:spLocks noGrp="1"/>
          </p:cNvSpPr>
          <p:nvPr/>
        </p:nvSpPr>
        <p:spPr bwMode="auto">
          <a:xfrm>
            <a:off x="4278845" y="10020233"/>
            <a:ext cx="3276730" cy="5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8" tIns="50390" rIns="100778" bIns="50390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271F13-0662-48FA-99CA-33C4AEA8E603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295B5-F514-4A39-A913-0EFF4F018A50}" type="slidenum">
              <a:rPr lang="de-CH" smtClean="0"/>
              <a:pPr eaLnBrk="1" hangingPunct="1"/>
              <a:t>13</a:t>
            </a:fld>
            <a:endParaRPr lang="de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rje49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61394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2822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30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drje49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Relationship Id="rId4" Type="http://schemas.openxmlformats.org/officeDocument/2006/relationships/hyperlink" Target="mailto:drje49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C8072B-A032-413D-A228-4D009116F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598464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DE" dirty="0"/>
              <a:t>Der Mensch Muss Müssen Können</a:t>
            </a:r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74630" y="4077072"/>
            <a:ext cx="4537124" cy="203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dirty="0"/>
          </a:p>
          <a:p>
            <a:pPr>
              <a:lnSpc>
                <a:spcPct val="90000"/>
              </a:lnSpc>
            </a:pPr>
            <a:r>
              <a:rPr lang="de-CH" altLang="de-DE" sz="200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www.ever.ch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A176D3-3BEA-0C18-76A5-68338C1CF0AC}"/>
              </a:ext>
            </a:extLst>
          </p:cNvPr>
          <p:cNvSpPr txBox="1"/>
          <p:nvPr/>
        </p:nvSpPr>
        <p:spPr>
          <a:xfrm>
            <a:off x="1051701" y="666637"/>
            <a:ext cx="1296144" cy="2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14.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9A69638-F4E2-4B21-B822-3029E4AAF9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2013" y="-26988"/>
            <a:ext cx="4824412" cy="720726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Das alte Häfeli hat ausgedient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58B4BB17-1BAF-4C53-BB52-E52144280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pic>
        <p:nvPicPr>
          <p:cNvPr id="20484" name="Picture 4" descr="Klomputer">
            <a:extLst>
              <a:ext uri="{FF2B5EF4-FFF2-40B4-BE49-F238E27FC236}">
                <a16:creationId xmlns:a16="http://schemas.microsoft.com/office/drawing/2014/main" id="{E1ABC42D-CF8A-4AF3-8090-CF3F25C1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16962"/>
            <a:ext cx="3802063" cy="47021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05F454D0-78EA-21BF-4C93-389BD453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lustich.de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rm 59393">
            <a:extLst>
              <a:ext uri="{FF2B5EF4-FFF2-40B4-BE49-F238E27FC236}">
                <a16:creationId xmlns:a16="http://schemas.microsoft.com/office/drawing/2014/main" id="{37B7DFFB-A56B-4C7C-B549-C4B8C3FD56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Mensch Muss Müssen Können...</a:t>
            </a:r>
          </a:p>
        </p:txBody>
      </p:sp>
      <p:sp>
        <p:nvSpPr>
          <p:cNvPr id="37891" name="Form 59394">
            <a:extLst>
              <a:ext uri="{FF2B5EF4-FFF2-40B4-BE49-F238E27FC236}">
                <a16:creationId xmlns:a16="http://schemas.microsoft.com/office/drawing/2014/main" id="{B68021E8-8113-4C28-94CF-45C72C7B02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</a:rPr>
              <a:t>...gönnen Sie sich diese Zeit</a:t>
            </a:r>
            <a:br>
              <a:rPr lang="de-CH" altLang="de-DE" sz="1800" b="1" dirty="0">
                <a:solidFill>
                  <a:schemeClr val="bg2"/>
                </a:solidFill>
              </a:rPr>
            </a:br>
            <a:endParaRPr lang="de-DE" altLang="de-DE" sz="1800" b="1" dirty="0">
              <a:solidFill>
                <a:schemeClr val="bg2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EAA94FD2-4231-411D-AD46-D7623B94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  <p:pic>
        <p:nvPicPr>
          <p:cNvPr id="37894" name="Picture 7" descr="\\Server\Fotos\JPG Praxis\WC\Gemütlichkeit.jpg">
            <a:extLst>
              <a:ext uri="{FF2B5EF4-FFF2-40B4-BE49-F238E27FC236}">
                <a16:creationId xmlns:a16="http://schemas.microsoft.com/office/drawing/2014/main" id="{9B8C5C2A-3BFD-4AF8-B8FC-19AF75A8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62735"/>
            <a:ext cx="5112568" cy="34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Dr. scient. med Jürg Eichhorn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Innere Medizin FMH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Praxis für Allgemeine und Komplementärmedizin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"Im Lindenhof"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Bahnhofstr. 23, CH-9100 Herisau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Neuraltherapie SANTH &amp; SRN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Medizin SAMM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Ernährungsheilkunde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Orthomolekularmedizin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FXM. Mayr-Arzt (Diplom)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kinesiology ICAK-D &amp; ICAK-A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CAS-Genomisch-klinische 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099DCD2-24A3-4D88-8A55-A040C05AFF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4450"/>
            <a:ext cx="4994275" cy="576263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Nicht Müssen können macht krank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00605985-EF16-4147-A8AB-C8D817D49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pic>
        <p:nvPicPr>
          <p:cNvPr id="11268" name="Picture 4" descr="Rüstung_2">
            <a:extLst>
              <a:ext uri="{FF2B5EF4-FFF2-40B4-BE49-F238E27FC236}">
                <a16:creationId xmlns:a16="http://schemas.microsoft.com/office/drawing/2014/main" id="{27E4FDFB-E158-46F9-866C-430648A0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2003425"/>
            <a:ext cx="6059487" cy="41624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0193CD4-8AB9-96B7-DB80-1364624B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F35976-588C-4AE9-BDBC-0953FBC523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115888"/>
            <a:ext cx="5927725" cy="433387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Der Mensch muss zu jeder Zeit Müssen können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1D43F274-8497-4557-9513-CDF3410D5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25538"/>
            <a:ext cx="7632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Warum Arzthelferinnen immer verstopft sind...keine Zeit zum MÜSSEN!</a:t>
            </a:r>
          </a:p>
        </p:txBody>
      </p:sp>
      <p:pic>
        <p:nvPicPr>
          <p:cNvPr id="12292" name="Picture 5" descr="Rock_2">
            <a:extLst>
              <a:ext uri="{FF2B5EF4-FFF2-40B4-BE49-F238E27FC236}">
                <a16:creationId xmlns:a16="http://schemas.microsoft.com/office/drawing/2014/main" id="{E8BA1BF2-789F-43C8-99D1-C7C15A51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989138"/>
            <a:ext cx="5527675" cy="31956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Line 7">
            <a:extLst>
              <a:ext uri="{FF2B5EF4-FFF2-40B4-BE49-F238E27FC236}">
                <a16:creationId xmlns:a16="http://schemas.microsoft.com/office/drawing/2014/main" id="{948E7448-EA68-4D18-8B5D-B7FA782A6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4E34A7AE-4AFA-4F1B-9ECD-5407221BD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5610225"/>
            <a:ext cx="6121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Merke: Der Mensch muss zu jeder Zeit </a:t>
            </a: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MÜSSEN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können!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02869E0-30C1-69F4-6DAE-8F5C3E54F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15ECDF8-0852-4360-9216-C9EC43C9CE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3125" y="-26988"/>
            <a:ext cx="5221288" cy="647701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Guten Appetit!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2DA7CA4E-5F9E-4BDC-8D6F-08E5DCF9C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2F6B1C4-9550-4EC8-85AC-59766E55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130300"/>
            <a:ext cx="5688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den Römern war das WC meistens in der Küche</a:t>
            </a:r>
          </a:p>
        </p:txBody>
      </p:sp>
      <p:pic>
        <p:nvPicPr>
          <p:cNvPr id="14341" name="Picture 5" descr="Küche_2">
            <a:extLst>
              <a:ext uri="{FF2B5EF4-FFF2-40B4-BE49-F238E27FC236}">
                <a16:creationId xmlns:a16="http://schemas.microsoft.com/office/drawing/2014/main" id="{9586F566-7DC7-45EF-A370-D017C031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935163"/>
            <a:ext cx="7037387" cy="29860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7">
            <a:extLst>
              <a:ext uri="{FF2B5EF4-FFF2-40B4-BE49-F238E27FC236}">
                <a16:creationId xmlns:a16="http://schemas.microsoft.com/office/drawing/2014/main" id="{CC5AD703-1B3B-4418-8B47-8F46ED487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335588"/>
            <a:ext cx="70564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Falsch, die Römer kannten kein WC!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 heisst </a:t>
            </a: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ater-</a:t>
            </a: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osed System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„Toilette“ bestand aus einem Kübel für die ganze Familie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BD62EEA-ED94-7E26-4216-1AAF0417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BDCC13C-CB41-4F8B-BAC8-B27F8022B8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4450"/>
            <a:ext cx="4284663" cy="504825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Die Stätte der Rettung: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D07E90E8-9786-476A-95B6-CEFB1B225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8EF30D3-C2D7-4F09-BEA2-1F7A08DA1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149350"/>
            <a:ext cx="741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Smyrna, Kleinasien, nannte man die öffentlichen Bedürfnisanstalten „Soteria“, Stätte der Rettung!</a:t>
            </a: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5" name="Picture 5" descr="Klo Reihe_2">
            <a:extLst>
              <a:ext uri="{FF2B5EF4-FFF2-40B4-BE49-F238E27FC236}">
                <a16:creationId xmlns:a16="http://schemas.microsoft.com/office/drawing/2014/main" id="{389D1496-CDFE-4100-96E8-F9170892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2060848"/>
            <a:ext cx="2867025" cy="411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7">
            <a:extLst>
              <a:ext uri="{FF2B5EF4-FFF2-40B4-BE49-F238E27FC236}">
                <a16:creationId xmlns:a16="http://schemas.microsoft.com/office/drawing/2014/main" id="{2E474520-A2B6-4EB0-96DA-547EB98C2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3789363"/>
            <a:ext cx="20526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 nun Blähungen oder Fäulnis...</a:t>
            </a: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48F5BFCE-3943-442B-BAEA-5DC02F8D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3563938"/>
            <a:ext cx="205263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...die Diagnose war einfach zu stellen, </a:t>
            </a:r>
          </a:p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 dem Ohr und mit der Nase</a:t>
            </a: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63C9AC6-E221-4FC2-B49A-DB75F7F0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D1EFB98-31AE-4D6F-8AEE-E8A030BF1D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0"/>
            <a:ext cx="4032250" cy="661988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Moderne Abfalltrennung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45553879-C2A3-4B16-90EC-B32C8C34F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pic>
        <p:nvPicPr>
          <p:cNvPr id="16388" name="Object 4">
            <a:extLst>
              <a:ext uri="{FF2B5EF4-FFF2-40B4-BE49-F238E27FC236}">
                <a16:creationId xmlns:a16="http://schemas.microsoft.com/office/drawing/2014/main" id="{D3DD3A56-EA06-418B-916B-7457586E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4864"/>
            <a:ext cx="6872287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2D9E9931-1D92-48AC-8283-E0CE062D4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16013"/>
            <a:ext cx="62198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Römer sammelten den Urin in Amphoren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8A7F54C-049E-4AA6-BC18-1DAC5118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518150"/>
            <a:ext cx="770485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Urinamphoren standen überall an Strassenecken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Urin darin wurde verwendet zum appretieren und reinigen von Kleidern (Salmiak!)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0A77905-0495-1412-628F-63FD34A2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3C9597-3A6C-4EE4-A800-4690403EED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50900" y="-26988"/>
            <a:ext cx="5940425" cy="719138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Die Latrine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97725682-832E-4B47-A4CF-231CB100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802459"/>
            <a:ext cx="457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einen Ort sollst du dir halten ausserhalb des Lagers, dass du dahin gehest; </a:t>
            </a:r>
          </a:p>
          <a:p>
            <a:pPr eaLnBrk="1" hangingPunct="1">
              <a:spcBef>
                <a:spcPct val="50000"/>
              </a:spcBef>
            </a:pPr>
            <a:r>
              <a:rPr kumimoji="1"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einen Spaten sollst du haben bei deiner Rüstung;</a:t>
            </a:r>
          </a:p>
          <a:p>
            <a:pPr eaLnBrk="1" hangingPunct="1">
              <a:spcBef>
                <a:spcPct val="50000"/>
              </a:spcBef>
            </a:pPr>
            <a:r>
              <a:rPr kumimoji="1"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wenn du dich draussen hinsetzest, so grabe damit und</a:t>
            </a:r>
          </a:p>
          <a:p>
            <a:pPr eaLnBrk="1" hangingPunct="1">
              <a:spcBef>
                <a:spcPct val="50000"/>
              </a:spcBef>
            </a:pPr>
            <a:r>
              <a:rPr kumimoji="1"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bedecke damit deinen Auswurf</a:t>
            </a:r>
          </a:p>
          <a:p>
            <a:pPr eaLnBrk="1" hangingPunct="1">
              <a:spcBef>
                <a:spcPct val="50000"/>
              </a:spcBef>
            </a:pPr>
            <a:endParaRPr kumimoji="1"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Wort „Latrine“ kommt von lavare - waschen</a:t>
            </a:r>
            <a:endParaRPr kumimoji="1" lang="de-CH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5" descr="Graben_2">
            <a:extLst>
              <a:ext uri="{FF2B5EF4-FFF2-40B4-BE49-F238E27FC236}">
                <a16:creationId xmlns:a16="http://schemas.microsoft.com/office/drawing/2014/main" id="{98B71662-BCD2-4468-8C4D-D0D3D39F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5161"/>
            <a:ext cx="2614612" cy="37449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7">
            <a:extLst>
              <a:ext uri="{FF2B5EF4-FFF2-40B4-BE49-F238E27FC236}">
                <a16:creationId xmlns:a16="http://schemas.microsoft.com/office/drawing/2014/main" id="{3FC1A338-7B2C-474D-A5DF-BC45DE382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163638"/>
            <a:ext cx="2618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Buch Mose, 23. Kapitel:</a:t>
            </a:r>
          </a:p>
        </p:txBody>
      </p:sp>
      <p:sp>
        <p:nvSpPr>
          <p:cNvPr id="17414" name="Line 8">
            <a:extLst>
              <a:ext uri="{FF2B5EF4-FFF2-40B4-BE49-F238E27FC236}">
                <a16:creationId xmlns:a16="http://schemas.microsoft.com/office/drawing/2014/main" id="{ABD54ABA-1674-4529-93BA-F52D6A9A9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03DF7CD-4163-7DE9-FD01-B98B6CF39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6E939B1-67A2-4F8F-B810-9D13349D11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2881312" cy="504825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Do not disturb!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AA9D5C01-FC02-4DF2-915C-5C2F3B580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52200947-D3B3-43CE-87B2-2C5D84544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205038"/>
            <a:ext cx="2667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de-CH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 dürfen uns beim</a:t>
            </a:r>
          </a:p>
          <a:p>
            <a:pPr eaLnBrk="1" hangingPunct="1">
              <a:defRPr/>
            </a:pPr>
            <a:r>
              <a:rPr kumimoji="1" lang="de-CH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kumimoji="1" lang="de-CH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MÜSSEN </a:t>
            </a:r>
          </a:p>
          <a:p>
            <a:pPr eaLnBrk="1" hangingPunct="1">
              <a:defRPr/>
            </a:pPr>
            <a:endParaRPr kumimoji="1" lang="de-CH" altLang="de-DE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kumimoji="1" lang="de-CH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 nichts</a:t>
            </a:r>
          </a:p>
          <a:p>
            <a:pPr eaLnBrk="1" hangingPunct="1">
              <a:defRPr/>
            </a:pPr>
            <a:endParaRPr kumimoji="1" lang="de-CH" altLang="de-DE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kumimoji="1" lang="de-CH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der Welt aus der</a:t>
            </a:r>
          </a:p>
          <a:p>
            <a:pPr eaLnBrk="1" hangingPunct="1">
              <a:defRPr/>
            </a:pPr>
            <a:endParaRPr kumimoji="1" lang="de-CH" altLang="de-DE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kumimoji="1" lang="de-CH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Ruhe bringen lassen</a:t>
            </a:r>
          </a:p>
        </p:txBody>
      </p:sp>
      <p:pic>
        <p:nvPicPr>
          <p:cNvPr id="18437" name="Picture 5" descr="Sturz_2">
            <a:extLst>
              <a:ext uri="{FF2B5EF4-FFF2-40B4-BE49-F238E27FC236}">
                <a16:creationId xmlns:a16="http://schemas.microsoft.com/office/drawing/2014/main" id="{395F5020-9FC6-450F-AC8F-639A030D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584450" cy="37449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7">
            <a:extLst>
              <a:ext uri="{FF2B5EF4-FFF2-40B4-BE49-F238E27FC236}">
                <a16:creationId xmlns:a16="http://schemas.microsoft.com/office/drawing/2014/main" id="{2E45D4BC-DC5A-4618-A3E9-E80DDABF6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11636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Merke: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6F7D682-080D-48D0-8793-33DBCF46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4E5851E-3708-4545-9739-D0DDF1ABDE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4824412" cy="576263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Die grossen Toilettenerfolge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0F5E5C2C-9E9E-45E9-85EF-6D2CE88F3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885A8139-C0CA-4645-A653-F744CD79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28" y="2223332"/>
            <a:ext cx="803046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Bei faserreicher Kost entsteht im Darm                         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statt kleiner harter Kotteile ein üppiges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Quantum an weichem Stuhl mit hohem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Wassergehalt.</a:t>
            </a:r>
            <a:r>
              <a:rPr lang="de-DE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Dieser Verdünnungseffekt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spielt eine wichtige Rolle bei der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Vorbeugung gegen Darmerkrankungen</a:t>
            </a:r>
          </a:p>
          <a:p>
            <a:pPr>
              <a:defRPr/>
            </a:pP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Wichtig: Wenn zu Nahrungsfasern zu wenig getrunken wird, führt das zu Verstopfung. Kombiniert mit Flüssigkeit blähen sich Nahrungsfasern bis zum 15-fachen ihres eigenen Gewichts auf . Das macht den Stuhl weich </a:t>
            </a:r>
          </a:p>
        </p:txBody>
      </p:sp>
      <p:pic>
        <p:nvPicPr>
          <p:cNvPr id="19461" name="Picture 5" descr="WC5_2">
            <a:extLst>
              <a:ext uri="{FF2B5EF4-FFF2-40B4-BE49-F238E27FC236}">
                <a16:creationId xmlns:a16="http://schemas.microsoft.com/office/drawing/2014/main" id="{56500486-653C-4279-A36D-A9091AA6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8" y="1768255"/>
            <a:ext cx="39814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>
            <a:extLst>
              <a:ext uri="{FF2B5EF4-FFF2-40B4-BE49-F238E27FC236}">
                <a16:creationId xmlns:a16="http://schemas.microsoft.com/office/drawing/2014/main" id="{2FD57127-E52D-4D12-ABCA-FB550AB68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163638"/>
            <a:ext cx="6408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de-CH" alt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 viel Fasern konsumiert...</a:t>
            </a:r>
            <a:r>
              <a:rPr lang="de-DE" alt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 sei der Toilettenerfolg gewiss! </a:t>
            </a:r>
            <a:endParaRPr kumimoji="1" lang="de-CH" altLang="de-D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0BE4CF0-1864-52AB-95E6-0F9FDA4E0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Bildschirmpräsentation (4:3)</PresentationFormat>
  <Paragraphs>101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Frutiger 45 Light</vt:lpstr>
      <vt:lpstr>Frutiger 55 Roman</vt:lpstr>
      <vt:lpstr>Times New Roman</vt:lpstr>
      <vt:lpstr>Wingdings</vt:lpstr>
      <vt:lpstr>Benutzerdefiniertes Design</vt:lpstr>
      <vt:lpstr>1_Benutzerdefiniertes Design</vt:lpstr>
      <vt:lpstr>Der Mensch Muss Müssen Können</vt:lpstr>
      <vt:lpstr>Nicht Müssen können macht krank</vt:lpstr>
      <vt:lpstr>Der Mensch muss zu jeder Zeit Müssen können</vt:lpstr>
      <vt:lpstr>Guten Appetit!</vt:lpstr>
      <vt:lpstr>Die Stätte der Rettung:</vt:lpstr>
      <vt:lpstr>Moderne Abfalltrennung</vt:lpstr>
      <vt:lpstr>Die Latrine</vt:lpstr>
      <vt:lpstr>Do not disturb!</vt:lpstr>
      <vt:lpstr>Die grossen Toilettenerfolge</vt:lpstr>
      <vt:lpstr>Das alte Häfeli hat ausgedient</vt:lpstr>
      <vt:lpstr>Der Mensch Muss Müssen Können...</vt:lpstr>
      <vt:lpstr>Ausführliche Informationen zu vielen Themen</vt:lpstr>
      <vt:lpstr>Besten Dank für Ihre Aufmerksamkeit</vt:lpstr>
      <vt:lpstr>Autor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344</cp:revision>
  <cp:lastPrinted>2023-04-14T08:49:08Z</cp:lastPrinted>
  <dcterms:created xsi:type="dcterms:W3CDTF">2005-10-13T09:21:53Z</dcterms:created>
  <dcterms:modified xsi:type="dcterms:W3CDTF">2024-02-17T10:40:53Z</dcterms:modified>
</cp:coreProperties>
</file>